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325" r:id="rId2"/>
    <p:sldId id="259" r:id="rId3"/>
    <p:sldId id="275" r:id="rId4"/>
    <p:sldId id="276" r:id="rId5"/>
    <p:sldId id="277" r:id="rId6"/>
    <p:sldId id="282" r:id="rId7"/>
    <p:sldId id="283" r:id="rId8"/>
    <p:sldId id="284" r:id="rId9"/>
    <p:sldId id="285" r:id="rId10"/>
    <p:sldId id="281" r:id="rId11"/>
    <p:sldId id="280" r:id="rId12"/>
    <p:sldId id="343" r:id="rId13"/>
    <p:sldId id="305" r:id="rId14"/>
    <p:sldId id="287" r:id="rId15"/>
    <p:sldId id="334" r:id="rId16"/>
    <p:sldId id="335" r:id="rId17"/>
    <p:sldId id="288" r:id="rId18"/>
    <p:sldId id="289" r:id="rId19"/>
    <p:sldId id="290" r:id="rId20"/>
    <p:sldId id="336" r:id="rId21"/>
    <p:sldId id="306" r:id="rId22"/>
    <p:sldId id="291" r:id="rId23"/>
    <p:sldId id="308" r:id="rId24"/>
    <p:sldId id="309" r:id="rId25"/>
    <p:sldId id="344" r:id="rId26"/>
    <p:sldId id="338" r:id="rId27"/>
    <p:sldId id="341" r:id="rId28"/>
    <p:sldId id="313" r:id="rId29"/>
    <p:sldId id="320" r:id="rId30"/>
    <p:sldId id="345" r:id="rId31"/>
    <p:sldId id="322" r:id="rId32"/>
    <p:sldId id="323" r:id="rId33"/>
    <p:sldId id="326" r:id="rId34"/>
    <p:sldId id="327" r:id="rId35"/>
    <p:sldId id="346" r:id="rId36"/>
    <p:sldId id="340" r:id="rId37"/>
    <p:sldId id="329" r:id="rId38"/>
    <p:sldId id="328" r:id="rId39"/>
    <p:sldId id="330" r:id="rId40"/>
    <p:sldId id="332" r:id="rId41"/>
    <p:sldId id="293" r:id="rId42"/>
    <p:sldId id="295" r:id="rId43"/>
    <p:sldId id="297" r:id="rId44"/>
    <p:sldId id="292" r:id="rId45"/>
    <p:sldId id="331" r:id="rId46"/>
    <p:sldId id="342" r:id="rId47"/>
    <p:sldId id="279" r:id="rId48"/>
    <p:sldId id="286" r:id="rId49"/>
    <p:sldId id="307" r:id="rId50"/>
    <p:sldId id="315" r:id="rId51"/>
    <p:sldId id="333" r:id="rId52"/>
    <p:sldId id="319" r:id="rId53"/>
    <p:sldId id="294" r:id="rId5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DBFF"/>
    <a:srgbClr val="4FD4B8"/>
    <a:srgbClr val="70F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0"/>
    <p:restoredTop sz="91516"/>
  </p:normalViewPr>
  <p:slideViewPr>
    <p:cSldViewPr snapToGrid="0" snapToObjects="1">
      <p:cViewPr varScale="1">
        <p:scale>
          <a:sx n="67" d="100"/>
          <a:sy n="67" d="100"/>
        </p:scale>
        <p:origin x="8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7DC58-4E34-434D-BF15-B5CD71158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59247A-0CD8-6849-A0E4-F5FE80518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9B5D6-E7C4-6041-8C50-60E19B6D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A490B7-6A97-684A-BED5-00DB2541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5528D5-74B4-C84F-889E-29F8BE70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09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FFA30-4845-B745-9409-6BE61DB0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1C67D0-600F-F748-8AB7-5D2F0D5FA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2CC01A-B4A4-A243-A136-1266D827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2C4EAB-831C-1A4F-8751-D1D8A3E9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86CCF1-2C58-EC4C-8ACB-C788A3BE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398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387D9F8-40B1-A64B-A20B-70C98B9AB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48F0B6-3EE4-0446-86A0-20D87589E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CB55EF-4F9E-5648-B725-1BA34F124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16B070-A55E-2C46-B860-C91E6B65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F614EA-CB45-B740-8741-295558C27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46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6482E-9857-534C-A682-9E6D3130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83967-0CD6-4545-8E36-5F8DBDE45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445284-56C7-A241-82DE-603CC22A3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6D5503-1CB5-4C4D-9B37-94C460AF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118CB1-DEDD-4C41-A982-D99C8656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49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60234-74DF-F744-A8A8-C58B6ED6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EF8B87-7B10-044F-B2BF-26E8F880E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9C1F9A-DA3E-274F-8715-1398A26A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BB520E-8BBC-B249-809F-D35CCCB7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06AF0C-0CC1-9846-9B74-D7FD8A5E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534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5C445-953B-B946-AA26-B79B6742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36592-C439-A449-A437-8EAE657A1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5854D0-8ECF-5A42-9037-DB57A04F3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20CDE7-B28B-8A47-83C4-82708C1B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5E2EF6-F300-A246-9B5E-F42FD79C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12BC39-0A42-BB41-808E-169B4815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774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23926-0607-644E-8549-B35CF158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8A3B23-7468-3440-B30D-5A75ED5EE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4068CC-83A2-D340-82D0-E1393536D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C407AB7-96D4-CF49-BB5A-E6700C006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A75F4B-95EA-084F-88CA-C01CA5E9C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802F20D-1F95-EA4E-8E0B-61457B2D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090FDAA-829F-3E47-BFAF-D353E2D1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9791CAE-C603-0548-BBA3-3A3FE4C0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442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F6096-6B19-C343-8280-C9A69D8E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AE2A60-CB34-F846-96A2-EDA2833C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A44A4C3-9082-B942-AD90-94A74C8F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ACFA00-1403-E44B-8A1F-2F9B3BD9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602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9B7424-8799-CA4F-88CB-075428E3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B6A7CCC-D8BF-1041-AD95-1B18C484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07DD83-C247-DA48-9160-998A6A95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973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A92FC-0101-8249-86E1-CEE054DB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6A0E3B-1AA8-324F-A243-9A1B8C89D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9886D8-A0DF-6E47-9610-E92E24ECF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6432C2-9ED5-EC4C-9D6C-BF0F4A389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624697-1BA8-AC49-A003-63283F42A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781C4B-FD08-7A47-BA23-9FBE4BC1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105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6C5F6-9BA9-564E-9A2E-23FAB20A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DDA975-1C26-C64C-8232-C650F9AD0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429160-99F9-484B-BC1C-73602AD82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3A6461-F83D-7F48-915E-6DAB322D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31431C-DE12-6E4E-94A5-9A2D23F2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DA12F3-991A-714D-996C-D5084311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37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99297BD-FECB-F245-AF4E-156D169D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117C61-1376-4045-913E-8181594C9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F18930-E636-4742-A078-35EC05239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C7695-34A0-B14E-ADFE-36C14C104B33}" type="datetimeFigureOut">
              <a:rPr lang="es-CL" smtClean="0"/>
              <a:t>25-06-18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AB8C-8A7E-9047-A950-C9B771FEC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4399C4-1DB1-574B-87BF-0F00BCB45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402A7-F5BC-2740-9EA5-4B061ED660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735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31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11F27E0-F6E4-3E47-89A3-04A8F36B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27" y="1080498"/>
            <a:ext cx="7888868" cy="52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14930F-7785-3B4B-8755-993A8E3F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779" y="1052111"/>
            <a:ext cx="8389547" cy="55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2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53AE3BB-66AE-3B41-B329-43827C0D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57" y="1340862"/>
            <a:ext cx="4627488" cy="2020985"/>
          </a:xfrm>
          <a:prstGeom prst="rect">
            <a:avLst/>
          </a:prstGeom>
        </p:spPr>
      </p:pic>
      <p:pic>
        <p:nvPicPr>
          <p:cNvPr id="7" name="Picture 4" descr="Resultado de imagen para antofagasta">
            <a:extLst>
              <a:ext uri="{FF2B5EF4-FFF2-40B4-BE49-F238E27FC236}">
                <a16:creationId xmlns:a16="http://schemas.microsoft.com/office/drawing/2014/main" id="{020C9912-6A80-704F-8BD8-A43E260D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57" y="4009950"/>
            <a:ext cx="3932421" cy="26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E75B68F-1CD1-D749-B8AB-86559A105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202" y="1146365"/>
            <a:ext cx="4627488" cy="24422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A51E8C5-7A86-274A-9CBB-CCA29D87F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894" y="3902559"/>
            <a:ext cx="4153796" cy="2731143"/>
          </a:xfrm>
          <a:prstGeom prst="rect">
            <a:avLst/>
          </a:prstGeom>
        </p:spPr>
      </p:pic>
      <p:pic>
        <p:nvPicPr>
          <p:cNvPr id="6" name="Picture 2" descr="Resultado de imagen para antofagasta">
            <a:extLst>
              <a:ext uri="{FF2B5EF4-FFF2-40B4-BE49-F238E27FC236}">
                <a16:creationId xmlns:a16="http://schemas.microsoft.com/office/drawing/2014/main" id="{C4CC1AA2-CD9E-284F-9CFC-C01101432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26" y="3035518"/>
            <a:ext cx="3843182" cy="28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25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Resultado de imagen para copper">
            <a:extLst>
              <a:ext uri="{FF2B5EF4-FFF2-40B4-BE49-F238E27FC236}">
                <a16:creationId xmlns:a16="http://schemas.microsoft.com/office/drawing/2014/main" id="{00CCDF0B-C5D2-B345-A6A3-D747431C7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7" y="421179"/>
            <a:ext cx="3138680" cy="296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8376" name="Picture 8" descr="Brown Firewood">
            <a:extLst>
              <a:ext uri="{FF2B5EF4-FFF2-40B4-BE49-F238E27FC236}">
                <a16:creationId xmlns:a16="http://schemas.microsoft.com/office/drawing/2014/main" id="{1759F52C-F850-9542-93B5-01DDE793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73" y="480474"/>
            <a:ext cx="4361418" cy="29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8378" name="Picture 10" descr="White Labeled Bottle on Brown Wooden Surface">
            <a:extLst>
              <a:ext uri="{FF2B5EF4-FFF2-40B4-BE49-F238E27FC236}">
                <a16:creationId xmlns:a16="http://schemas.microsoft.com/office/drawing/2014/main" id="{4CC8E76F-29E4-3646-9836-AA35D6BF2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90" y="3570375"/>
            <a:ext cx="4202502" cy="29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8380" name="Picture 12" descr="Photo of Gray Fish Caught by Fishing Rod">
            <a:extLst>
              <a:ext uri="{FF2B5EF4-FFF2-40B4-BE49-F238E27FC236}">
                <a16:creationId xmlns:a16="http://schemas.microsoft.com/office/drawing/2014/main" id="{76C3AF38-75B5-474B-BA45-3597E697F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66" y="3570375"/>
            <a:ext cx="4361418" cy="29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93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256039AD-8E40-CD45-AB46-67F5A2A1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77" y="842358"/>
            <a:ext cx="8748748" cy="583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40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3 terremoto.jpg">
            <a:extLst>
              <a:ext uri="{FF2B5EF4-FFF2-40B4-BE49-F238E27FC236}">
                <a16:creationId xmlns:a16="http://schemas.microsoft.com/office/drawing/2014/main" id="{4C54E205-EA91-0940-82E2-51C689DB7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4519"/>
            <a:ext cx="12316726" cy="82441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489C072-F7E3-7A4A-AE53-5B1EFDA533B8}"/>
              </a:ext>
            </a:extLst>
          </p:cNvPr>
          <p:cNvSpPr txBox="1"/>
          <p:nvPr/>
        </p:nvSpPr>
        <p:spPr>
          <a:xfrm>
            <a:off x="2128387" y="3171226"/>
            <a:ext cx="77552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chemeClr val="bg1"/>
                </a:solidFill>
              </a:rPr>
              <a:t>8.8 on the Richter Scale</a:t>
            </a:r>
          </a:p>
        </p:txBody>
      </p:sp>
    </p:spTree>
    <p:extLst>
      <p:ext uri="{BB962C8B-B14F-4D97-AF65-F5344CB8AC3E}">
        <p14:creationId xmlns:p14="http://schemas.microsoft.com/office/powerpoint/2010/main" val="428504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 descr="Resultado de imagen para chile supertanker">
            <a:extLst>
              <a:ext uri="{FF2B5EF4-FFF2-40B4-BE49-F238E27FC236}">
                <a16:creationId xmlns:a16="http://schemas.microsoft.com/office/drawing/2014/main" id="{9AA3796E-0246-614C-8E3D-97B588DD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280"/>
            <a:ext cx="12192000" cy="74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2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Resultado de imagen para incendios 2017 chile">
            <a:extLst>
              <a:ext uri="{FF2B5EF4-FFF2-40B4-BE49-F238E27FC236}">
                <a16:creationId xmlns:a16="http://schemas.microsoft.com/office/drawing/2014/main" id="{F6DB9701-BFE4-CB48-A1A9-76BF98EDD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054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72E007B-0D35-4643-9B51-E8777C4ED474}"/>
              </a:ext>
            </a:extLst>
          </p:cNvPr>
          <p:cNvSpPr txBox="1"/>
          <p:nvPr/>
        </p:nvSpPr>
        <p:spPr>
          <a:xfrm>
            <a:off x="3202892" y="2862287"/>
            <a:ext cx="6139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chemeClr val="bg1"/>
                </a:solidFill>
              </a:rPr>
              <a:t>467.000 hectares</a:t>
            </a:r>
          </a:p>
        </p:txBody>
      </p:sp>
    </p:spTree>
    <p:extLst>
      <p:ext uri="{BB962C8B-B14F-4D97-AF65-F5344CB8AC3E}">
        <p14:creationId xmlns:p14="http://schemas.microsoft.com/office/powerpoint/2010/main" val="5438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Resultado de imagen para 33 mineros">
            <a:extLst>
              <a:ext uri="{FF2B5EF4-FFF2-40B4-BE49-F238E27FC236}">
                <a16:creationId xmlns:a16="http://schemas.microsoft.com/office/drawing/2014/main" id="{689A4885-B5ED-004F-8B9B-C89325FEE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93" y="1108051"/>
            <a:ext cx="7008112" cy="547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08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Antonio Banderas: “Hay una gran reflexión en el drama ‘Los 33’”">
            <a:extLst>
              <a:ext uri="{FF2B5EF4-FFF2-40B4-BE49-F238E27FC236}">
                <a16:creationId xmlns:a16="http://schemas.microsoft.com/office/drawing/2014/main" id="{115498A3-32A7-1341-99D7-A11DBAC8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25" y="1159884"/>
            <a:ext cx="10083074" cy="504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5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34" y="835152"/>
            <a:ext cx="4011168" cy="602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38179632-01CD-4F48-8F47-6C0BC955DD42}"/>
              </a:ext>
            </a:extLst>
          </p:cNvPr>
          <p:cNvSpPr txBox="1"/>
          <p:nvPr/>
        </p:nvSpPr>
        <p:spPr>
          <a:xfrm>
            <a:off x="4078272" y="1810289"/>
            <a:ext cx="3933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0" b="1" dirty="0">
                <a:solidFill>
                  <a:srgbClr val="69DBFF"/>
                </a:solidFill>
              </a:rPr>
              <a:t>¿?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26A20D2-D1B3-EB48-BA1D-71E2C8AE54E9}"/>
              </a:ext>
            </a:extLst>
          </p:cNvPr>
          <p:cNvSpPr txBox="1"/>
          <p:nvPr/>
        </p:nvSpPr>
        <p:spPr>
          <a:xfrm>
            <a:off x="399142" y="4329874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400" dirty="0">
                <a:solidFill>
                  <a:schemeClr val="bg1"/>
                </a:solidFill>
              </a:rPr>
              <a:t>Creative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A51BD42-3E29-E844-8F3C-768B5635B3EF}"/>
              </a:ext>
            </a:extLst>
          </p:cNvPr>
          <p:cNvSpPr txBox="1"/>
          <p:nvPr/>
        </p:nvSpPr>
        <p:spPr>
          <a:xfrm>
            <a:off x="396466" y="1293857"/>
            <a:ext cx="4701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Innovation &amp; Entrepreunership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A9DACC-C268-214F-836D-54284EDA8D00}"/>
              </a:ext>
            </a:extLst>
          </p:cNvPr>
          <p:cNvSpPr txBox="1"/>
          <p:nvPr/>
        </p:nvSpPr>
        <p:spPr>
          <a:xfrm>
            <a:off x="7850655" y="1293857"/>
            <a:ext cx="38935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400" dirty="0">
                <a:solidFill>
                  <a:schemeClr val="bg1"/>
                </a:solidFill>
              </a:rPr>
              <a:t>Sophisticaded Products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3DA34D-F90B-2F4A-AC39-9D4F681852E1}"/>
              </a:ext>
            </a:extLst>
          </p:cNvPr>
          <p:cNvSpPr txBox="1"/>
          <p:nvPr/>
        </p:nvSpPr>
        <p:spPr>
          <a:xfrm>
            <a:off x="4350635" y="5460021"/>
            <a:ext cx="338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400" dirty="0">
                <a:solidFill>
                  <a:schemeClr val="bg1"/>
                </a:solidFill>
              </a:rPr>
              <a:t>Fast Solutions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7F9236-D0A2-574F-A1C5-1773096F0EE4}"/>
              </a:ext>
            </a:extLst>
          </p:cNvPr>
          <p:cNvSpPr txBox="1"/>
          <p:nvPr/>
        </p:nvSpPr>
        <p:spPr>
          <a:xfrm>
            <a:off x="8463247" y="3991319"/>
            <a:ext cx="353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400" dirty="0">
                <a:solidFill>
                  <a:schemeClr val="bg1"/>
                </a:solidFill>
              </a:rPr>
              <a:t>Other disciplines</a:t>
            </a:r>
          </a:p>
        </p:txBody>
      </p:sp>
    </p:spTree>
    <p:extLst>
      <p:ext uri="{BB962C8B-B14F-4D97-AF65-F5344CB8AC3E}">
        <p14:creationId xmlns:p14="http://schemas.microsoft.com/office/powerpoint/2010/main" val="7979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1EDDD0-4E4A-8740-AD50-AA844F93A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94" y="2030754"/>
            <a:ext cx="8119894" cy="27027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132F4CE-DC6F-9B46-B8F7-9D821575A83C}"/>
              </a:ext>
            </a:extLst>
          </p:cNvPr>
          <p:cNvSpPr txBox="1"/>
          <p:nvPr/>
        </p:nvSpPr>
        <p:spPr>
          <a:xfrm>
            <a:off x="1493641" y="4267466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000" dirty="0">
                <a:solidFill>
                  <a:srgbClr val="69DBFF"/>
                </a:solidFill>
              </a:rPr>
              <a:t>- Interdisciplinary Innovation Institute -</a:t>
            </a:r>
          </a:p>
        </p:txBody>
      </p:sp>
    </p:spTree>
    <p:extLst>
      <p:ext uri="{BB962C8B-B14F-4D97-AF65-F5344CB8AC3E}">
        <p14:creationId xmlns:p14="http://schemas.microsoft.com/office/powerpoint/2010/main" val="236949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5 UDD.jpg">
            <a:extLst>
              <a:ext uri="{FF2B5EF4-FFF2-40B4-BE49-F238E27FC236}">
                <a16:creationId xmlns:a16="http://schemas.microsoft.com/office/drawing/2014/main" id="{B398FF6F-CF11-144D-954B-2FDA8FBA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45" y="1607708"/>
            <a:ext cx="7374121" cy="48583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6C2D83-C5AD-BF4C-8C94-09412279A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82" y="3121580"/>
            <a:ext cx="3757488" cy="18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6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3CFCAAB-58C2-9746-98C8-D8F244EDC2CE}"/>
              </a:ext>
            </a:extLst>
          </p:cNvPr>
          <p:cNvSpPr txBox="1"/>
          <p:nvPr/>
        </p:nvSpPr>
        <p:spPr>
          <a:xfrm>
            <a:off x="965200" y="922167"/>
            <a:ext cx="1046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000" b="1" dirty="0">
                <a:solidFill>
                  <a:srgbClr val="69DBFF"/>
                </a:solidFill>
              </a:rPr>
              <a:t>#UDD</a:t>
            </a:r>
            <a:r>
              <a:rPr lang="es-CL" sz="5000" dirty="0">
                <a:solidFill>
                  <a:srgbClr val="69DBFF"/>
                </a:solidFill>
              </a:rPr>
              <a:t>Futuro</a:t>
            </a:r>
          </a:p>
          <a:p>
            <a:pPr algn="ctr"/>
            <a:endParaRPr lang="es-CL" sz="50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s-CL" sz="3600" dirty="0">
                <a:solidFill>
                  <a:schemeClr val="bg1"/>
                </a:solidFill>
              </a:rPr>
              <a:t>Innovation &amp; Entrepreneurship</a:t>
            </a:r>
          </a:p>
          <a:p>
            <a:pPr marL="914400" indent="-914400">
              <a:buFont typeface="+mj-lt"/>
              <a:buAutoNum type="arabicPeriod"/>
            </a:pPr>
            <a:r>
              <a:rPr lang="es-CL" sz="3600" dirty="0">
                <a:solidFill>
                  <a:schemeClr val="bg1"/>
                </a:solidFill>
              </a:rPr>
              <a:t>Social Responsability</a:t>
            </a:r>
          </a:p>
          <a:p>
            <a:pPr marL="914400" indent="-914400">
              <a:buFont typeface="+mj-lt"/>
              <a:buAutoNum type="arabicPeriod"/>
            </a:pPr>
            <a:r>
              <a:rPr lang="es-CL" sz="3600" dirty="0">
                <a:solidFill>
                  <a:schemeClr val="bg1"/>
                </a:solidFill>
              </a:rPr>
              <a:t>Interdisciplinarity</a:t>
            </a:r>
          </a:p>
          <a:p>
            <a:pPr marL="914400" indent="-914400">
              <a:buFont typeface="+mj-lt"/>
              <a:buAutoNum type="arabicPeriod"/>
            </a:pPr>
            <a:r>
              <a:rPr lang="es-CL" sz="3600" dirty="0">
                <a:solidFill>
                  <a:schemeClr val="bg1"/>
                </a:solidFill>
              </a:rPr>
              <a:t>Globalization</a:t>
            </a:r>
          </a:p>
          <a:p>
            <a:pPr marL="914400" indent="-914400">
              <a:buFont typeface="+mj-lt"/>
              <a:buAutoNum type="arabicPeriod"/>
            </a:pPr>
            <a:r>
              <a:rPr lang="es-CL" sz="3600" dirty="0">
                <a:solidFill>
                  <a:schemeClr val="bg1"/>
                </a:solidFill>
              </a:rPr>
              <a:t>UDD Experience</a:t>
            </a:r>
          </a:p>
          <a:p>
            <a:pPr algn="ctr"/>
            <a:endParaRPr lang="es-CL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3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191F1D7-14B2-684B-95BD-D9F802F6ACCD}"/>
              </a:ext>
            </a:extLst>
          </p:cNvPr>
          <p:cNvSpPr txBox="1"/>
          <p:nvPr/>
        </p:nvSpPr>
        <p:spPr>
          <a:xfrm>
            <a:off x="838200" y="1036934"/>
            <a:ext cx="104648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L" sz="4000" dirty="0">
              <a:solidFill>
                <a:srgbClr val="69DBFF"/>
              </a:solidFill>
            </a:endParaRPr>
          </a:p>
          <a:p>
            <a:pPr algn="ctr"/>
            <a:endParaRPr lang="es-CL" sz="4000" dirty="0">
              <a:solidFill>
                <a:srgbClr val="69DBFF"/>
              </a:solidFill>
            </a:endParaRPr>
          </a:p>
          <a:p>
            <a:endParaRPr lang="es-CL" sz="1400" dirty="0">
              <a:solidFill>
                <a:srgbClr val="69DBFF"/>
              </a:solidFill>
            </a:endParaRPr>
          </a:p>
          <a:p>
            <a:r>
              <a:rPr lang="es-CL" sz="4000" dirty="0">
                <a:solidFill>
                  <a:srgbClr val="69DBFF"/>
                </a:solidFill>
              </a:rPr>
              <a:t>Founded 2012.</a:t>
            </a:r>
          </a:p>
          <a:p>
            <a:endParaRPr lang="es-CL" sz="1400" dirty="0">
              <a:solidFill>
                <a:srgbClr val="69DBFF"/>
              </a:solidFill>
            </a:endParaRPr>
          </a:p>
          <a:p>
            <a:r>
              <a:rPr lang="es-CL" sz="4000" dirty="0">
                <a:solidFill>
                  <a:srgbClr val="69DBFF"/>
                </a:solidFill>
              </a:rPr>
              <a:t>Design.</a:t>
            </a:r>
          </a:p>
          <a:p>
            <a:endParaRPr lang="es-CL" sz="1400" dirty="0">
              <a:solidFill>
                <a:srgbClr val="69DBFF"/>
              </a:solidFill>
            </a:endParaRPr>
          </a:p>
          <a:p>
            <a:r>
              <a:rPr lang="es-CL" sz="4000" dirty="0">
                <a:solidFill>
                  <a:srgbClr val="69DBFF"/>
                </a:solidFill>
              </a:rPr>
              <a:t>Engineering.</a:t>
            </a:r>
          </a:p>
          <a:p>
            <a:endParaRPr lang="es-CL" sz="1400" dirty="0">
              <a:solidFill>
                <a:srgbClr val="69DBFF"/>
              </a:solidFill>
            </a:endParaRPr>
          </a:p>
          <a:p>
            <a:r>
              <a:rPr lang="es-CL" sz="4000" dirty="0">
                <a:solidFill>
                  <a:srgbClr val="69DBFF"/>
                </a:solidFill>
              </a:rPr>
              <a:t>Business.</a:t>
            </a:r>
          </a:p>
          <a:p>
            <a:endParaRPr lang="es-CL" sz="4000" dirty="0">
              <a:solidFill>
                <a:srgbClr val="69DBFF"/>
              </a:solidFill>
            </a:endParaRPr>
          </a:p>
          <a:p>
            <a:endParaRPr lang="es-CL" sz="4000" dirty="0">
              <a:solidFill>
                <a:srgbClr val="69DBFF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99151C-62E7-954A-9EFF-A97F5E07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4271"/>
            <a:ext cx="3388730" cy="112795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F89175D-0725-774B-A8D4-9DA80512D62A}"/>
              </a:ext>
            </a:extLst>
          </p:cNvPr>
          <p:cNvSpPr txBox="1"/>
          <p:nvPr/>
        </p:nvSpPr>
        <p:spPr>
          <a:xfrm>
            <a:off x="6268677" y="2949736"/>
            <a:ext cx="583692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400" b="1" dirty="0">
                <a:solidFill>
                  <a:schemeClr val="bg2"/>
                </a:solidFill>
              </a:rPr>
              <a:t>STVP</a:t>
            </a:r>
          </a:p>
          <a:p>
            <a:pPr algn="ctr"/>
            <a:r>
              <a:rPr lang="es-CL" sz="4000" b="1" dirty="0">
                <a:solidFill>
                  <a:schemeClr val="bg2"/>
                </a:solidFill>
              </a:rPr>
              <a:t>Stanford Technology Ventures Program</a:t>
            </a:r>
          </a:p>
        </p:txBody>
      </p:sp>
    </p:spTree>
    <p:extLst>
      <p:ext uri="{BB962C8B-B14F-4D97-AF65-F5344CB8AC3E}">
        <p14:creationId xmlns:p14="http://schemas.microsoft.com/office/powerpoint/2010/main" val="8805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1EDDD0-4E4A-8740-AD50-AA844F93A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974" y="2247973"/>
            <a:ext cx="8119894" cy="27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5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191F1D7-14B2-684B-95BD-D9F802F6ACCD}"/>
              </a:ext>
            </a:extLst>
          </p:cNvPr>
          <p:cNvSpPr txBox="1"/>
          <p:nvPr/>
        </p:nvSpPr>
        <p:spPr>
          <a:xfrm>
            <a:off x="838200" y="420868"/>
            <a:ext cx="10464800" cy="6832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L" sz="5400" dirty="0">
              <a:solidFill>
                <a:schemeClr val="bg1"/>
              </a:solidFill>
            </a:endParaRPr>
          </a:p>
          <a:p>
            <a:pPr algn="ctr"/>
            <a:endParaRPr lang="es-CL" sz="5400" dirty="0">
              <a:solidFill>
                <a:schemeClr val="bg1"/>
              </a:solidFill>
            </a:endParaRPr>
          </a:p>
          <a:p>
            <a:pPr algn="ctr"/>
            <a:endParaRPr lang="es-CL" sz="2000" dirty="0">
              <a:solidFill>
                <a:schemeClr val="bg1"/>
              </a:solidFill>
            </a:endParaRPr>
          </a:p>
          <a:p>
            <a:pPr algn="ctr"/>
            <a:r>
              <a:rPr lang="es-CL" sz="5400" dirty="0">
                <a:solidFill>
                  <a:schemeClr val="bg1"/>
                </a:solidFill>
              </a:rPr>
              <a:t>- Innovadores del Futuro (IDF).</a:t>
            </a:r>
          </a:p>
          <a:p>
            <a:pPr algn="ctr"/>
            <a:endParaRPr lang="es-CL" sz="2000" dirty="0">
              <a:solidFill>
                <a:schemeClr val="bg1"/>
              </a:solidFill>
            </a:endParaRPr>
          </a:p>
          <a:p>
            <a:pPr algn="ctr"/>
            <a:r>
              <a:rPr lang="es-CL" sz="5400" dirty="0">
                <a:solidFill>
                  <a:schemeClr val="bg1"/>
                </a:solidFill>
              </a:rPr>
              <a:t>- Minor in innovation.</a:t>
            </a:r>
          </a:p>
          <a:p>
            <a:pPr algn="ctr"/>
            <a:endParaRPr lang="es-CL" sz="2000" dirty="0">
              <a:solidFill>
                <a:schemeClr val="bg1"/>
              </a:solidFill>
            </a:endParaRPr>
          </a:p>
          <a:p>
            <a:pPr algn="ctr"/>
            <a:r>
              <a:rPr lang="es-CL" sz="5400" dirty="0">
                <a:solidFill>
                  <a:srgbClr val="69DBFF"/>
                </a:solidFill>
              </a:rPr>
              <a:t>- </a:t>
            </a:r>
            <a:r>
              <a:rPr lang="es-CL" sz="5400" b="1" dirty="0">
                <a:solidFill>
                  <a:srgbClr val="69DBFF"/>
                </a:solidFill>
              </a:rPr>
              <a:t>dLab</a:t>
            </a:r>
            <a:r>
              <a:rPr lang="es-CL" sz="5400" dirty="0">
                <a:solidFill>
                  <a:srgbClr val="69DBFF"/>
                </a:solidFill>
              </a:rPr>
              <a:t>.</a:t>
            </a:r>
          </a:p>
          <a:p>
            <a:pPr algn="ctr"/>
            <a:endParaRPr lang="es-CL" sz="5400" dirty="0">
              <a:solidFill>
                <a:schemeClr val="bg1"/>
              </a:solidFill>
            </a:endParaRPr>
          </a:p>
          <a:p>
            <a:pPr algn="ctr"/>
            <a:endParaRPr lang="es-CL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6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1EDDD0-4E4A-8740-AD50-AA844F93A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974" y="2061558"/>
            <a:ext cx="8119894" cy="27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510996"/>
            <a:ext cx="3975313" cy="24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6805622-28CF-FF4E-97C6-D45F273DC88A}"/>
              </a:ext>
            </a:extLst>
          </p:cNvPr>
          <p:cNvSpPr txBox="1"/>
          <p:nvPr/>
        </p:nvSpPr>
        <p:spPr>
          <a:xfrm>
            <a:off x="562271" y="3432185"/>
            <a:ext cx="289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dirty="0">
                <a:solidFill>
                  <a:srgbClr val="69DBFF"/>
                </a:solidFill>
              </a:rPr>
              <a:t>Business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79AC1E-ADF8-9D4C-A742-2798BD99D727}"/>
              </a:ext>
            </a:extLst>
          </p:cNvPr>
          <p:cNvSpPr txBox="1"/>
          <p:nvPr/>
        </p:nvSpPr>
        <p:spPr>
          <a:xfrm>
            <a:off x="926927" y="1151901"/>
            <a:ext cx="289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5000" dirty="0">
                <a:solidFill>
                  <a:srgbClr val="69DBFF"/>
                </a:solidFill>
              </a:rPr>
              <a:t>Design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3CA627-323E-CE4C-95D0-08256CFCC8B4}"/>
              </a:ext>
            </a:extLst>
          </p:cNvPr>
          <p:cNvSpPr txBox="1"/>
          <p:nvPr/>
        </p:nvSpPr>
        <p:spPr>
          <a:xfrm>
            <a:off x="7690958" y="1158900"/>
            <a:ext cx="353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dirty="0">
                <a:solidFill>
                  <a:srgbClr val="69DBFF"/>
                </a:solidFill>
              </a:rPr>
              <a:t>Engineering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28AB675-0B64-AE4C-8C86-E69705C37585}"/>
              </a:ext>
            </a:extLst>
          </p:cNvPr>
          <p:cNvSpPr txBox="1"/>
          <p:nvPr/>
        </p:nvSpPr>
        <p:spPr>
          <a:xfrm>
            <a:off x="4008959" y="5552646"/>
            <a:ext cx="368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dirty="0">
                <a:solidFill>
                  <a:srgbClr val="69DBFF"/>
                </a:solidFill>
              </a:rPr>
              <a:t>Architecture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4B69B28-4903-494A-B3AD-73CEB6DA5C05}"/>
              </a:ext>
            </a:extLst>
          </p:cNvPr>
          <p:cNvSpPr txBox="1"/>
          <p:nvPr/>
        </p:nvSpPr>
        <p:spPr>
          <a:xfrm>
            <a:off x="8616925" y="3432185"/>
            <a:ext cx="353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dirty="0">
                <a:solidFill>
                  <a:srgbClr val="69DBFF"/>
                </a:solidFill>
              </a:rPr>
              <a:t>Advertising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510996"/>
            <a:ext cx="3975313" cy="24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2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winesofchile.org/sites/all/themes/woc/images/map/bg_map_chile.jpg">
            <a:extLst>
              <a:ext uri="{FF2B5EF4-FFF2-40B4-BE49-F238E27FC236}">
                <a16:creationId xmlns:a16="http://schemas.microsoft.com/office/drawing/2014/main" id="{0E7BD984-03DF-5C40-A268-D44280DD1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538" y="1114518"/>
            <a:ext cx="8195491" cy="534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7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28AB675-0B64-AE4C-8C86-E69705C37585}"/>
              </a:ext>
            </a:extLst>
          </p:cNvPr>
          <p:cNvSpPr txBox="1"/>
          <p:nvPr/>
        </p:nvSpPr>
        <p:spPr>
          <a:xfrm>
            <a:off x="4302273" y="860625"/>
            <a:ext cx="3388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0" dirty="0">
                <a:solidFill>
                  <a:srgbClr val="69DBFF"/>
                </a:solidFill>
              </a:rPr>
              <a:t>+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4B69B28-4903-494A-B3AD-73CEB6DA5C05}"/>
              </a:ext>
            </a:extLst>
          </p:cNvPr>
          <p:cNvSpPr txBox="1"/>
          <p:nvPr/>
        </p:nvSpPr>
        <p:spPr>
          <a:xfrm>
            <a:off x="8878794" y="3528874"/>
            <a:ext cx="2491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dirty="0">
                <a:solidFill>
                  <a:srgbClr val="69DBFF"/>
                </a:solidFill>
              </a:rPr>
              <a:t>Practical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9BB06D-A69F-5A44-AFA5-B2623C92CCE6}"/>
              </a:ext>
            </a:extLst>
          </p:cNvPr>
          <p:cNvSpPr txBox="1"/>
          <p:nvPr/>
        </p:nvSpPr>
        <p:spPr>
          <a:xfrm>
            <a:off x="399143" y="3528874"/>
            <a:ext cx="3609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dirty="0">
                <a:solidFill>
                  <a:srgbClr val="69DBFF"/>
                </a:solidFill>
              </a:rPr>
              <a:t>Theorical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510996"/>
            <a:ext cx="3975313" cy="24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4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81E68F6-9B32-4148-B9B3-9841A144A75D}"/>
              </a:ext>
            </a:extLst>
          </p:cNvPr>
          <p:cNvSpPr txBox="1"/>
          <p:nvPr/>
        </p:nvSpPr>
        <p:spPr>
          <a:xfrm>
            <a:off x="360006" y="1024690"/>
            <a:ext cx="3333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3600" dirty="0">
                <a:solidFill>
                  <a:srgbClr val="69DBFF"/>
                </a:solidFill>
              </a:rPr>
              <a:t>Interdisciplinary </a:t>
            </a:r>
          </a:p>
          <a:p>
            <a:pPr algn="r"/>
            <a:r>
              <a:rPr lang="es-CL" sz="3600" dirty="0">
                <a:solidFill>
                  <a:srgbClr val="69DBFF"/>
                </a:solidFill>
              </a:rPr>
              <a:t>Teams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C22B46-5E61-BE42-95B0-07CD7228FAB3}"/>
              </a:ext>
            </a:extLst>
          </p:cNvPr>
          <p:cNvSpPr txBox="1"/>
          <p:nvPr/>
        </p:nvSpPr>
        <p:spPr>
          <a:xfrm>
            <a:off x="8217314" y="1327616"/>
            <a:ext cx="366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>
                <a:solidFill>
                  <a:srgbClr val="69DBFF"/>
                </a:solidFill>
              </a:rPr>
              <a:t>Close-knit unit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C62C7CA-129F-674B-AC4D-543C196952E5}"/>
              </a:ext>
            </a:extLst>
          </p:cNvPr>
          <p:cNvSpPr txBox="1"/>
          <p:nvPr/>
        </p:nvSpPr>
        <p:spPr>
          <a:xfrm>
            <a:off x="946776" y="4927160"/>
            <a:ext cx="2746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3600" dirty="0">
                <a:solidFill>
                  <a:srgbClr val="69DBFF"/>
                </a:solidFill>
              </a:rPr>
              <a:t>Skills and Know-How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B59DA0-C15D-A449-AC68-C39EE28759D9}"/>
              </a:ext>
            </a:extLst>
          </p:cNvPr>
          <p:cNvSpPr txBox="1"/>
          <p:nvPr/>
        </p:nvSpPr>
        <p:spPr>
          <a:xfrm>
            <a:off x="8217312" y="4927160"/>
            <a:ext cx="3667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>
                <a:solidFill>
                  <a:srgbClr val="69DBFF"/>
                </a:solidFill>
              </a:rPr>
              <a:t>17 teams </a:t>
            </a:r>
          </a:p>
          <a:p>
            <a:r>
              <a:rPr lang="es-CL" sz="3600" dirty="0">
                <a:solidFill>
                  <a:srgbClr val="69DBFF"/>
                </a:solidFill>
              </a:rPr>
              <a:t>17 tutors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510996"/>
            <a:ext cx="3975313" cy="24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8F108587-72D6-0E4A-ACA3-552C773D5FD7}"/>
              </a:ext>
            </a:extLst>
          </p:cNvPr>
          <p:cNvSpPr txBox="1"/>
          <p:nvPr/>
        </p:nvSpPr>
        <p:spPr>
          <a:xfrm>
            <a:off x="709300" y="1176151"/>
            <a:ext cx="386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4800" dirty="0">
                <a:solidFill>
                  <a:srgbClr val="69DBFF"/>
                </a:solidFill>
              </a:rPr>
              <a:t>Investigation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AD5129-1C57-984C-B763-DC8A3FDE40FB}"/>
              </a:ext>
            </a:extLst>
          </p:cNvPr>
          <p:cNvSpPr txBox="1"/>
          <p:nvPr/>
        </p:nvSpPr>
        <p:spPr>
          <a:xfrm>
            <a:off x="6924888" y="1176151"/>
            <a:ext cx="353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800" dirty="0">
                <a:solidFill>
                  <a:srgbClr val="69DBFF"/>
                </a:solidFill>
              </a:rPr>
              <a:t>Ideation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C919FCE-55B5-814F-BABD-C95914EE47C2}"/>
              </a:ext>
            </a:extLst>
          </p:cNvPr>
          <p:cNvSpPr txBox="1"/>
          <p:nvPr/>
        </p:nvSpPr>
        <p:spPr>
          <a:xfrm>
            <a:off x="1175362" y="5192049"/>
            <a:ext cx="355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4800" dirty="0">
                <a:solidFill>
                  <a:srgbClr val="69DBFF"/>
                </a:solidFill>
              </a:rPr>
              <a:t>Prototyping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674D4C5-4592-B345-A9E3-13BE9BA66A74}"/>
              </a:ext>
            </a:extLst>
          </p:cNvPr>
          <p:cNvSpPr txBox="1"/>
          <p:nvPr/>
        </p:nvSpPr>
        <p:spPr>
          <a:xfrm>
            <a:off x="6924888" y="5192049"/>
            <a:ext cx="4801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800" dirty="0">
                <a:solidFill>
                  <a:srgbClr val="69DBFF"/>
                </a:solidFill>
              </a:rPr>
              <a:t>Implementation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510996"/>
            <a:ext cx="3975313" cy="24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0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6805622-28CF-FF4E-97C6-D45F273DC88A}"/>
              </a:ext>
            </a:extLst>
          </p:cNvPr>
          <p:cNvSpPr txBox="1"/>
          <p:nvPr/>
        </p:nvSpPr>
        <p:spPr>
          <a:xfrm>
            <a:off x="1259958" y="5238069"/>
            <a:ext cx="289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4800" dirty="0">
                <a:solidFill>
                  <a:srgbClr val="69DBFF"/>
                </a:solidFill>
              </a:rPr>
              <a:t>Curious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79AC1E-ADF8-9D4C-A742-2798BD99D727}"/>
              </a:ext>
            </a:extLst>
          </p:cNvPr>
          <p:cNvSpPr txBox="1"/>
          <p:nvPr/>
        </p:nvSpPr>
        <p:spPr>
          <a:xfrm>
            <a:off x="853558" y="1478318"/>
            <a:ext cx="330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4800" dirty="0">
                <a:solidFill>
                  <a:srgbClr val="69DBFF"/>
                </a:solidFill>
              </a:rPr>
              <a:t>Autodidact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3CA627-323E-CE4C-95D0-08256CFCC8B4}"/>
              </a:ext>
            </a:extLst>
          </p:cNvPr>
          <p:cNvSpPr txBox="1"/>
          <p:nvPr/>
        </p:nvSpPr>
        <p:spPr>
          <a:xfrm>
            <a:off x="7739580" y="1485317"/>
            <a:ext cx="353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800" dirty="0">
                <a:solidFill>
                  <a:srgbClr val="69DBFF"/>
                </a:solidFill>
              </a:rPr>
              <a:t>Empathic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4B69B28-4903-494A-B3AD-73CEB6DA5C05}"/>
              </a:ext>
            </a:extLst>
          </p:cNvPr>
          <p:cNvSpPr txBox="1"/>
          <p:nvPr/>
        </p:nvSpPr>
        <p:spPr>
          <a:xfrm>
            <a:off x="7739580" y="5238069"/>
            <a:ext cx="4244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800" dirty="0">
                <a:solidFill>
                  <a:srgbClr val="69DBFF"/>
                </a:solidFill>
              </a:rPr>
              <a:t>Other Interests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510996"/>
            <a:ext cx="3975313" cy="24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n para ashoka u cordes innovation award">
            <a:extLst>
              <a:ext uri="{FF2B5EF4-FFF2-40B4-BE49-F238E27FC236}">
                <a16:creationId xmlns:a16="http://schemas.microsoft.com/office/drawing/2014/main" id="{62D2999B-0FEA-324C-9175-259F9865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2" y="2920944"/>
            <a:ext cx="5552973" cy="13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7681349-A662-A746-9938-381DC42E8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124" y="2390857"/>
            <a:ext cx="3998670" cy="24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9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219721"/>
            <a:ext cx="3975313" cy="24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219721"/>
            <a:ext cx="3975313" cy="24293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28AB675-0B64-AE4C-8C86-E69705C37585}"/>
              </a:ext>
            </a:extLst>
          </p:cNvPr>
          <p:cNvSpPr txBox="1"/>
          <p:nvPr/>
        </p:nvSpPr>
        <p:spPr>
          <a:xfrm>
            <a:off x="4302273" y="897959"/>
            <a:ext cx="33886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600" dirty="0">
                <a:solidFill>
                  <a:srgbClr val="69DBFF"/>
                </a:solidFill>
              </a:rPr>
              <a:t>+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4B69B28-4903-494A-B3AD-73CEB6DA5C05}"/>
              </a:ext>
            </a:extLst>
          </p:cNvPr>
          <p:cNvSpPr txBox="1"/>
          <p:nvPr/>
        </p:nvSpPr>
        <p:spPr>
          <a:xfrm>
            <a:off x="8333819" y="3161872"/>
            <a:ext cx="34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4400" dirty="0">
                <a:solidFill>
                  <a:srgbClr val="69DBFF"/>
                </a:solidFill>
              </a:rPr>
              <a:t>Interdiscipline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9BB06D-A69F-5A44-AFA5-B2623C92CCE6}"/>
              </a:ext>
            </a:extLst>
          </p:cNvPr>
          <p:cNvSpPr txBox="1"/>
          <p:nvPr/>
        </p:nvSpPr>
        <p:spPr>
          <a:xfrm>
            <a:off x="0" y="3161872"/>
            <a:ext cx="3609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4400" dirty="0">
                <a:solidFill>
                  <a:srgbClr val="69DBFF"/>
                </a:solidFill>
              </a:rPr>
              <a:t>Innovation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696D3CE-0001-A64A-8550-0C4327543DD9}"/>
              </a:ext>
            </a:extLst>
          </p:cNvPr>
          <p:cNvSpPr txBox="1"/>
          <p:nvPr/>
        </p:nvSpPr>
        <p:spPr>
          <a:xfrm>
            <a:off x="3300566" y="5018045"/>
            <a:ext cx="58115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dirty="0">
                <a:solidFill>
                  <a:srgbClr val="69DBFF"/>
                </a:solidFill>
              </a:rPr>
              <a:t>Changemaker Agent</a:t>
            </a:r>
          </a:p>
        </p:txBody>
      </p:sp>
    </p:spTree>
    <p:extLst>
      <p:ext uri="{BB962C8B-B14F-4D97-AF65-F5344CB8AC3E}">
        <p14:creationId xmlns:p14="http://schemas.microsoft.com/office/powerpoint/2010/main" val="329634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191F1D7-14B2-684B-95BD-D9F802F6ACCD}"/>
              </a:ext>
            </a:extLst>
          </p:cNvPr>
          <p:cNvSpPr txBox="1"/>
          <p:nvPr/>
        </p:nvSpPr>
        <p:spPr>
          <a:xfrm>
            <a:off x="523605" y="1118484"/>
            <a:ext cx="10464800" cy="508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endParaRPr lang="es-CL" sz="4000" dirty="0">
              <a:solidFill>
                <a:srgbClr val="69DBFF"/>
              </a:solidFill>
            </a:endParaRPr>
          </a:p>
          <a:p>
            <a:pPr algn="ctr">
              <a:lnSpc>
                <a:spcPct val="90000"/>
              </a:lnSpc>
            </a:pPr>
            <a:endParaRPr lang="es-CL" sz="4000" dirty="0">
              <a:solidFill>
                <a:srgbClr val="69DBFF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s-CL" sz="4000" dirty="0">
                <a:solidFill>
                  <a:srgbClr val="69DBFF"/>
                </a:solidFill>
              </a:rPr>
              <a:t>7 years.</a:t>
            </a:r>
          </a:p>
          <a:p>
            <a:pPr algn="ctr">
              <a:lnSpc>
                <a:spcPct val="90000"/>
              </a:lnSpc>
            </a:pPr>
            <a:endParaRPr lang="es-CL" sz="4000" dirty="0">
              <a:solidFill>
                <a:srgbClr val="69DBFF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s-CL" sz="4000" dirty="0">
                <a:solidFill>
                  <a:srgbClr val="69DBFF"/>
                </a:solidFill>
              </a:rPr>
              <a:t>16 students - 3 faculties.</a:t>
            </a:r>
          </a:p>
          <a:p>
            <a:pPr algn="ctr">
              <a:lnSpc>
                <a:spcPct val="90000"/>
              </a:lnSpc>
            </a:pPr>
            <a:endParaRPr lang="es-CL" sz="4000" dirty="0">
              <a:solidFill>
                <a:srgbClr val="69DBFF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s-CL" sz="4000" dirty="0">
                <a:solidFill>
                  <a:srgbClr val="69DBFF"/>
                </a:solidFill>
              </a:rPr>
              <a:t>Design Thinking.</a:t>
            </a:r>
          </a:p>
          <a:p>
            <a:pPr algn="ctr">
              <a:lnSpc>
                <a:spcPct val="90000"/>
              </a:lnSpc>
            </a:pPr>
            <a:endParaRPr lang="es-CL" sz="4000" dirty="0">
              <a:solidFill>
                <a:srgbClr val="69DBFF"/>
              </a:solidFill>
            </a:endParaRPr>
          </a:p>
          <a:p>
            <a:pPr algn="ctr">
              <a:lnSpc>
                <a:spcPct val="90000"/>
              </a:lnSpc>
            </a:pPr>
            <a:endParaRPr lang="es-CL" sz="4000" dirty="0">
              <a:solidFill>
                <a:srgbClr val="69D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13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D9E1F296-AA0F-F649-8BCD-00624222E4FC}"/>
              </a:ext>
            </a:extLst>
          </p:cNvPr>
          <p:cNvSpPr txBox="1"/>
          <p:nvPr/>
        </p:nvSpPr>
        <p:spPr>
          <a:xfrm>
            <a:off x="965200" y="1574616"/>
            <a:ext cx="10464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 dirty="0">
                <a:solidFill>
                  <a:srgbClr val="69DBFF"/>
                </a:solidFill>
              </a:rPr>
              <a:t>Chilean</a:t>
            </a:r>
            <a:r>
              <a:rPr lang="es-CL" sz="4000" dirty="0">
                <a:solidFill>
                  <a:srgbClr val="69DBFF"/>
                </a:solidFill>
              </a:rPr>
              <a:t>Thinking</a:t>
            </a:r>
          </a:p>
          <a:p>
            <a:pPr algn="ctr"/>
            <a:endParaRPr lang="es-CL" sz="4000" dirty="0">
              <a:solidFill>
                <a:srgbClr val="FFFFFF"/>
              </a:solidFill>
            </a:endParaRPr>
          </a:p>
          <a:p>
            <a:r>
              <a:rPr lang="es-CL" sz="4000" b="1" dirty="0">
                <a:solidFill>
                  <a:srgbClr val="FFFFFF"/>
                </a:solidFill>
              </a:rPr>
              <a:t>- Rapid Prototyping.</a:t>
            </a:r>
          </a:p>
          <a:p>
            <a:endParaRPr lang="es-CL" sz="4000" b="1" dirty="0">
              <a:solidFill>
                <a:srgbClr val="FFFFFF"/>
              </a:solidFill>
            </a:endParaRPr>
          </a:p>
          <a:p>
            <a:r>
              <a:rPr lang="es-CL" sz="4000" dirty="0">
                <a:solidFill>
                  <a:srgbClr val="FFFFFF"/>
                </a:solidFill>
              </a:rPr>
              <a:t>- Entrepreunership.</a:t>
            </a:r>
          </a:p>
          <a:p>
            <a:endParaRPr lang="es-CL" sz="4000" b="1" dirty="0">
              <a:solidFill>
                <a:srgbClr val="FFFFFF"/>
              </a:solidFill>
            </a:endParaRPr>
          </a:p>
          <a:p>
            <a:r>
              <a:rPr lang="es-CL" sz="4000" b="1" dirty="0">
                <a:solidFill>
                  <a:srgbClr val="FFFFFF"/>
                </a:solidFill>
              </a:rPr>
              <a:t>- Commercialize Innovation.</a:t>
            </a:r>
          </a:p>
        </p:txBody>
      </p:sp>
    </p:spTree>
    <p:extLst>
      <p:ext uri="{BB962C8B-B14F-4D97-AF65-F5344CB8AC3E}">
        <p14:creationId xmlns:p14="http://schemas.microsoft.com/office/powerpoint/2010/main" val="53481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Resultado de imagen para microsoft">
            <a:extLst>
              <a:ext uri="{FF2B5EF4-FFF2-40B4-BE49-F238E27FC236}">
                <a16:creationId xmlns:a16="http://schemas.microsoft.com/office/drawing/2014/main" id="{02E86DE6-F2C1-8144-85B9-29B3899D1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30" y="718587"/>
            <a:ext cx="3387986" cy="226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000" name="Picture 8" descr="Resultado de imagen para transbank">
            <a:extLst>
              <a:ext uri="{FF2B5EF4-FFF2-40B4-BE49-F238E27FC236}">
                <a16:creationId xmlns:a16="http://schemas.microsoft.com/office/drawing/2014/main" id="{447DA07B-98C2-984E-AA53-1335BB86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33" y="433769"/>
            <a:ext cx="2944986" cy="294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002" name="Picture 10" descr="Resultado de imagen para walmart">
            <a:extLst>
              <a:ext uri="{FF2B5EF4-FFF2-40B4-BE49-F238E27FC236}">
                <a16:creationId xmlns:a16="http://schemas.microsoft.com/office/drawing/2014/main" id="{982116B8-5FC8-7842-8076-BEDA8D5A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3" y="2679706"/>
            <a:ext cx="4369158" cy="24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004" name="Picture 12" descr="Resultado de imagen para enel">
            <a:extLst>
              <a:ext uri="{FF2B5EF4-FFF2-40B4-BE49-F238E27FC236}">
                <a16:creationId xmlns:a16="http://schemas.microsoft.com/office/drawing/2014/main" id="{46A77C3D-3D36-6140-A43E-FEF869E2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014" y="4179034"/>
            <a:ext cx="3701504" cy="208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008" name="Picture 16" descr="Imagen relacionada">
            <a:extLst>
              <a:ext uri="{FF2B5EF4-FFF2-40B4-BE49-F238E27FC236}">
                <a16:creationId xmlns:a16="http://schemas.microsoft.com/office/drawing/2014/main" id="{6572F7D5-43DF-0549-862E-B4762B85A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722" y="3170062"/>
            <a:ext cx="3285209" cy="14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696D3CE-0001-A64A-8550-0C4327543DD9}"/>
              </a:ext>
            </a:extLst>
          </p:cNvPr>
          <p:cNvSpPr txBox="1"/>
          <p:nvPr/>
        </p:nvSpPr>
        <p:spPr>
          <a:xfrm>
            <a:off x="4114723" y="2899402"/>
            <a:ext cx="40185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/>
              <a:t>473 alumni</a:t>
            </a:r>
          </a:p>
        </p:txBody>
      </p:sp>
    </p:spTree>
    <p:extLst>
      <p:ext uri="{BB962C8B-B14F-4D97-AF65-F5344CB8AC3E}">
        <p14:creationId xmlns:p14="http://schemas.microsoft.com/office/powerpoint/2010/main" val="15047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6279FE-C5BC-9A4D-8BA2-B1143DF68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032"/>
            <a:ext cx="12204003" cy="53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6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219721"/>
            <a:ext cx="3975313" cy="242935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CA0E49-3024-C541-AE70-0C6A017CCDA8}"/>
              </a:ext>
            </a:extLst>
          </p:cNvPr>
          <p:cNvSpPr txBox="1"/>
          <p:nvPr/>
        </p:nvSpPr>
        <p:spPr>
          <a:xfrm>
            <a:off x="419020" y="2805563"/>
            <a:ext cx="289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5000" dirty="0">
                <a:solidFill>
                  <a:srgbClr val="69DBFF"/>
                </a:solidFill>
              </a:rPr>
              <a:t>Develop Skills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9C532BB-C1BB-C74A-9617-F8E7C61053BE}"/>
              </a:ext>
            </a:extLst>
          </p:cNvPr>
          <p:cNvSpPr txBox="1"/>
          <p:nvPr/>
        </p:nvSpPr>
        <p:spPr>
          <a:xfrm>
            <a:off x="8851551" y="3190284"/>
            <a:ext cx="289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dirty="0">
                <a:solidFill>
                  <a:srgbClr val="69DBFF"/>
                </a:solidFill>
              </a:rPr>
              <a:t>Start-ups</a:t>
            </a:r>
          </a:p>
        </p:txBody>
      </p:sp>
    </p:spTree>
    <p:extLst>
      <p:ext uri="{BB962C8B-B14F-4D97-AF65-F5344CB8AC3E}">
        <p14:creationId xmlns:p14="http://schemas.microsoft.com/office/powerpoint/2010/main" val="7752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129B02-BBE8-944F-BBE5-C599A747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" y="1356917"/>
            <a:ext cx="4379257" cy="43792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7A7852-D1A4-6649-BB30-B1FF45FA0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69" y="1356917"/>
            <a:ext cx="6826489" cy="43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1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F18A470-8F6C-7C46-A5C4-A1D7C76F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187" y="3360547"/>
            <a:ext cx="3304721" cy="33154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F20752-4C6B-CE45-A6AB-3D26027A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739" y="1482198"/>
            <a:ext cx="10035722" cy="167583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B19F2FF-FF03-9146-A959-4B992C976CB6}"/>
              </a:ext>
            </a:extLst>
          </p:cNvPr>
          <p:cNvSpPr txBox="1"/>
          <p:nvPr/>
        </p:nvSpPr>
        <p:spPr>
          <a:xfrm>
            <a:off x="965200" y="421179"/>
            <a:ext cx="104648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500" b="1" dirty="0"/>
              <a:t>EVA</a:t>
            </a:r>
            <a:endParaRPr lang="es-CL" sz="5500" dirty="0"/>
          </a:p>
          <a:p>
            <a:pPr algn="ctr"/>
            <a:endParaRPr lang="es-CL" sz="5000" dirty="0"/>
          </a:p>
        </p:txBody>
      </p:sp>
    </p:spTree>
    <p:extLst>
      <p:ext uri="{BB962C8B-B14F-4D97-AF65-F5344CB8AC3E}">
        <p14:creationId xmlns:p14="http://schemas.microsoft.com/office/powerpoint/2010/main" val="31678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01E126-9064-2546-BA4C-AF11A63B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5981"/>
            <a:ext cx="6889175" cy="45904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D886AA-74B5-6341-B619-AF311662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3952"/>
            <a:ext cx="2876693" cy="10787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AEF26AC-A87B-A14F-A145-1552BDA16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728" y="1735980"/>
            <a:ext cx="7065272" cy="45904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B19F2FF-FF03-9146-A959-4B992C976CB6}"/>
              </a:ext>
            </a:extLst>
          </p:cNvPr>
          <p:cNvSpPr txBox="1"/>
          <p:nvPr/>
        </p:nvSpPr>
        <p:spPr>
          <a:xfrm>
            <a:off x="965200" y="421179"/>
            <a:ext cx="104648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500" b="1" dirty="0"/>
              <a:t>RFAZT</a:t>
            </a:r>
            <a:endParaRPr lang="es-CL" sz="5500" dirty="0"/>
          </a:p>
          <a:p>
            <a:pPr algn="ctr"/>
            <a:endParaRPr lang="es-CL" sz="5000" dirty="0"/>
          </a:p>
        </p:txBody>
      </p:sp>
    </p:spTree>
    <p:extLst>
      <p:ext uri="{BB962C8B-B14F-4D97-AF65-F5344CB8AC3E}">
        <p14:creationId xmlns:p14="http://schemas.microsoft.com/office/powerpoint/2010/main" val="149975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E2C3C8-3EA4-AD42-8B18-4721AFC3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327" y="0"/>
            <a:ext cx="2542674" cy="842358"/>
          </a:xfrm>
          <a:prstGeom prst="rect">
            <a:avLst/>
          </a:prstGeom>
        </p:spPr>
      </p:pic>
      <p:pic>
        <p:nvPicPr>
          <p:cNvPr id="2" name="Kit Ortesico Oliber">
            <a:hlinkClick r:id="" action="ppaction://media"/>
            <a:extLst>
              <a:ext uri="{FF2B5EF4-FFF2-40B4-BE49-F238E27FC236}">
                <a16:creationId xmlns:a16="http://schemas.microsoft.com/office/drawing/2014/main" id="{A27E7B9C-97F9-1249-9BE5-D4846DCCE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5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219721"/>
            <a:ext cx="3975313" cy="24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219721"/>
            <a:ext cx="3975313" cy="24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E2C3C8-3EA4-AD42-8B18-4721AFC3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327" y="0"/>
            <a:ext cx="2542674" cy="84235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3B63545-607E-4145-9BF4-3FA60498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66" y="1103615"/>
            <a:ext cx="9817399" cy="479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E2C3C8-3EA4-AD42-8B18-4721AFC3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327" y="0"/>
            <a:ext cx="2542674" cy="84235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057024-731A-1F48-80D0-5CA6B276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207" y="595350"/>
            <a:ext cx="7517478" cy="568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6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E2C3C8-3EA4-AD42-8B18-4721AFC3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327" y="0"/>
            <a:ext cx="2542674" cy="842358"/>
          </a:xfrm>
          <a:prstGeom prst="rect">
            <a:avLst/>
          </a:prstGeom>
        </p:spPr>
      </p:pic>
      <p:pic>
        <p:nvPicPr>
          <p:cNvPr id="60418" name="Picture 2" descr="Resultado de imagen para mapa concepcion chile">
            <a:extLst>
              <a:ext uri="{FF2B5EF4-FFF2-40B4-BE49-F238E27FC236}">
                <a16:creationId xmlns:a16="http://schemas.microsoft.com/office/drawing/2014/main" id="{BF28A272-0836-D945-A869-A74808CA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60" y="421179"/>
            <a:ext cx="27432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DEC1F158-5765-7B4B-8F3F-83661DF3D38F}"/>
              </a:ext>
            </a:extLst>
          </p:cNvPr>
          <p:cNvSpPr/>
          <p:nvPr/>
        </p:nvSpPr>
        <p:spPr>
          <a:xfrm>
            <a:off x="5297151" y="3234519"/>
            <a:ext cx="859809" cy="6277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327F4C6-7896-D641-A05D-BDAED0526181}"/>
              </a:ext>
            </a:extLst>
          </p:cNvPr>
          <p:cNvSpPr/>
          <p:nvPr/>
        </p:nvSpPr>
        <p:spPr>
          <a:xfrm>
            <a:off x="5884460" y="2565779"/>
            <a:ext cx="859809" cy="6277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24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5A2CC2-DBCA-4E4D-8C30-0F57A0F5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18" y="1001118"/>
            <a:ext cx="8778769" cy="54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9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E2C3C8-3EA4-AD42-8B18-4721AFC3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327" y="0"/>
            <a:ext cx="2542674" cy="842358"/>
          </a:xfrm>
          <a:prstGeom prst="rect">
            <a:avLst/>
          </a:prstGeom>
        </p:spPr>
      </p:pic>
      <p:pic>
        <p:nvPicPr>
          <p:cNvPr id="3" name="Imagen 2" descr="5 UDD.jpg">
            <a:extLst>
              <a:ext uri="{FF2B5EF4-FFF2-40B4-BE49-F238E27FC236}">
                <a16:creationId xmlns:a16="http://schemas.microsoft.com/office/drawing/2014/main" id="{B398FF6F-CF11-144D-954B-2FDA8FBAC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42358"/>
            <a:ext cx="8223686" cy="54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E2C3C8-3EA4-AD42-8B18-4721AFC3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327" y="0"/>
            <a:ext cx="2542674" cy="8423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3CFCAAB-58C2-9746-98C8-D8F244EDC2CE}"/>
              </a:ext>
            </a:extLst>
          </p:cNvPr>
          <p:cNvSpPr txBox="1"/>
          <p:nvPr/>
        </p:nvSpPr>
        <p:spPr>
          <a:xfrm>
            <a:off x="965200" y="421179"/>
            <a:ext cx="104648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000" b="1" dirty="0">
                <a:solidFill>
                  <a:schemeClr val="bg1"/>
                </a:solidFill>
              </a:rPr>
              <a:t>UDD</a:t>
            </a:r>
            <a:r>
              <a:rPr lang="es-CL" sz="5000" dirty="0">
                <a:solidFill>
                  <a:schemeClr val="bg1"/>
                </a:solidFill>
              </a:rPr>
              <a:t>Futuro</a:t>
            </a:r>
          </a:p>
          <a:p>
            <a:pPr algn="ctr"/>
            <a:endParaRPr lang="es-CL" sz="50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s-CL" sz="5000" b="1" u="sng" dirty="0">
                <a:solidFill>
                  <a:schemeClr val="bg1"/>
                </a:solidFill>
              </a:rPr>
              <a:t>Innovation &amp; Enterpreneurship</a:t>
            </a:r>
          </a:p>
          <a:p>
            <a:pPr marL="914400" indent="-914400">
              <a:buFont typeface="+mj-lt"/>
              <a:buAutoNum type="arabicPeriod"/>
            </a:pPr>
            <a:r>
              <a:rPr lang="es-CL" sz="5000" dirty="0">
                <a:solidFill>
                  <a:schemeClr val="bg1"/>
                </a:solidFill>
              </a:rPr>
              <a:t>Social Responsability</a:t>
            </a:r>
          </a:p>
          <a:p>
            <a:pPr marL="914400" indent="-914400">
              <a:buFont typeface="+mj-lt"/>
              <a:buAutoNum type="arabicPeriod"/>
            </a:pPr>
            <a:r>
              <a:rPr lang="es-CL" sz="5000" b="1" u="sng" dirty="0">
                <a:solidFill>
                  <a:schemeClr val="bg1"/>
                </a:solidFill>
              </a:rPr>
              <a:t>Interdiscipline</a:t>
            </a:r>
          </a:p>
          <a:p>
            <a:pPr marL="914400" indent="-914400">
              <a:buFont typeface="+mj-lt"/>
              <a:buAutoNum type="arabicPeriod"/>
            </a:pPr>
            <a:r>
              <a:rPr lang="es-CL" sz="5000" dirty="0">
                <a:solidFill>
                  <a:schemeClr val="bg1"/>
                </a:solidFill>
              </a:rPr>
              <a:t>Globalization</a:t>
            </a:r>
          </a:p>
          <a:p>
            <a:pPr marL="914400" indent="-914400">
              <a:buFont typeface="+mj-lt"/>
              <a:buAutoNum type="arabicPeriod"/>
            </a:pPr>
            <a:r>
              <a:rPr lang="es-CL" sz="5000" dirty="0">
                <a:solidFill>
                  <a:schemeClr val="bg1"/>
                </a:solidFill>
              </a:rPr>
              <a:t>UDD Experience</a:t>
            </a:r>
          </a:p>
          <a:p>
            <a:pPr algn="ctr"/>
            <a:endParaRPr lang="es-CL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2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23F9240-8912-134F-A487-984879BB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59" y="2219721"/>
            <a:ext cx="3975313" cy="242935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D862AD5-4EF5-1C47-B4AB-F0319F245A63}"/>
              </a:ext>
            </a:extLst>
          </p:cNvPr>
          <p:cNvSpPr txBox="1"/>
          <p:nvPr/>
        </p:nvSpPr>
        <p:spPr>
          <a:xfrm>
            <a:off x="399143" y="407193"/>
            <a:ext cx="3314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dirty="0">
                <a:solidFill>
                  <a:schemeClr val="bg1"/>
                </a:solidFill>
              </a:rPr>
              <a:t>Conflict resolution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638427F-79BE-1047-A217-B2F7B657AD83}"/>
              </a:ext>
            </a:extLst>
          </p:cNvPr>
          <p:cNvSpPr txBox="1"/>
          <p:nvPr/>
        </p:nvSpPr>
        <p:spPr>
          <a:xfrm>
            <a:off x="2919184" y="5552646"/>
            <a:ext cx="61548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dirty="0">
                <a:solidFill>
                  <a:schemeClr val="bg1"/>
                </a:solidFill>
              </a:rPr>
              <a:t>Tolerance to frustation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1D7408F-84CC-014C-9D1E-4150E7DAC513}"/>
              </a:ext>
            </a:extLst>
          </p:cNvPr>
          <p:cNvSpPr txBox="1"/>
          <p:nvPr/>
        </p:nvSpPr>
        <p:spPr>
          <a:xfrm>
            <a:off x="8513835" y="407193"/>
            <a:ext cx="30403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000" dirty="0">
                <a:solidFill>
                  <a:schemeClr val="bg1"/>
                </a:solidFill>
              </a:rPr>
              <a:t>Proactivity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6918BAC-0507-694C-81B7-9D890B2658B5}"/>
              </a:ext>
            </a:extLst>
          </p:cNvPr>
          <p:cNvSpPr txBox="1"/>
          <p:nvPr/>
        </p:nvSpPr>
        <p:spPr>
          <a:xfrm>
            <a:off x="8033657" y="718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95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E2C3C8-3EA4-AD42-8B18-4721AFC3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327" y="0"/>
            <a:ext cx="2542674" cy="8423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63917E4-DEBE-0945-BD42-26C3A9F8A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6" y="403446"/>
            <a:ext cx="6471158" cy="15660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C184920-63C7-3E4C-A0BD-6DE4BF11E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488" y="2686504"/>
            <a:ext cx="4287513" cy="32502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37A4CD-9BC2-A840-8743-F73FEA4C8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89" y="2743547"/>
            <a:ext cx="3144391" cy="325021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2B177AF-AFAA-F841-A90C-825C1C1FC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625" y="2686504"/>
            <a:ext cx="3410936" cy="32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ado de imagen para antofagasta">
            <a:extLst>
              <a:ext uri="{FF2B5EF4-FFF2-40B4-BE49-F238E27FC236}">
                <a16:creationId xmlns:a16="http://schemas.microsoft.com/office/drawing/2014/main" id="{85364FF6-2B7B-9E4F-B66E-F0A9A0F29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25" y="984805"/>
            <a:ext cx="7307741" cy="548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89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antofagasta">
            <a:extLst>
              <a:ext uri="{FF2B5EF4-FFF2-40B4-BE49-F238E27FC236}">
                <a16:creationId xmlns:a16="http://schemas.microsoft.com/office/drawing/2014/main" id="{3F1CF8FC-74FB-0948-97CA-AB1F2F8B8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39" y="1011296"/>
            <a:ext cx="8113728" cy="541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7C5357-93D2-E044-A342-E57CFEFB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1" y="1103178"/>
            <a:ext cx="9789264" cy="516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8D70B7-424C-D34B-AD9B-0CA2A4F8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31" y="1091838"/>
            <a:ext cx="9440203" cy="53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2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14575</TotalTime>
  <Words>143</Words>
  <Application>Microsoft Macintosh PowerPoint</Application>
  <PresentationFormat>Panorámica</PresentationFormat>
  <Paragraphs>91</Paragraphs>
  <Slides>53</Slides>
  <Notes>0</Notes>
  <HiddenSlides>7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94</cp:revision>
  <dcterms:created xsi:type="dcterms:W3CDTF">2018-06-12T20:14:26Z</dcterms:created>
  <dcterms:modified xsi:type="dcterms:W3CDTF">2018-06-25T22:46:03Z</dcterms:modified>
</cp:coreProperties>
</file>